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Telegraf" panose="020B0604020202020204" charset="0"/>
      <p:regular r:id="rId8"/>
    </p:embeddedFont>
    <p:embeddedFont>
      <p:font typeface="Telegraf Bold" panose="020B0604020202020204" charset="0"/>
      <p:regular r:id="rId9"/>
    </p:embeddedFont>
    <p:embeddedFont>
      <p:font typeface="Telegraf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5" d="100"/>
          <a:sy n="85" d="100"/>
        </p:scale>
        <p:origin x="22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8765" y="2037450"/>
            <a:ext cx="16230600" cy="16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0"/>
              </a:lnSpc>
              <a:spcBef>
                <a:spcPct val="0"/>
              </a:spcBef>
            </a:pPr>
            <a:r>
              <a:rPr lang="en-US" sz="8892" spc="-43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Sentiment Analyzer </a:t>
            </a:r>
          </a:p>
        </p:txBody>
      </p:sp>
      <p:sp>
        <p:nvSpPr>
          <p:cNvPr id="3" name="Freeform 3"/>
          <p:cNvSpPr/>
          <p:nvPr/>
        </p:nvSpPr>
        <p:spPr>
          <a:xfrm>
            <a:off x="5605681" y="2977261"/>
            <a:ext cx="7076638" cy="6281039"/>
          </a:xfrm>
          <a:custGeom>
            <a:avLst/>
            <a:gdLst/>
            <a:ahLst/>
            <a:cxnLst/>
            <a:rect l="l" t="t" r="r" b="b"/>
            <a:pathLst>
              <a:path w="7076638" h="6281039">
                <a:moveTo>
                  <a:pt x="0" y="0"/>
                </a:moveTo>
                <a:lnTo>
                  <a:pt x="7076638" y="0"/>
                </a:lnTo>
                <a:lnTo>
                  <a:pt x="7076638" y="6281039"/>
                </a:lnTo>
                <a:lnTo>
                  <a:pt x="0" y="62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61871" y="5012903"/>
            <a:ext cx="908402" cy="1021720"/>
          </a:xfrm>
          <a:custGeom>
            <a:avLst/>
            <a:gdLst/>
            <a:ahLst/>
            <a:cxnLst/>
            <a:rect l="l" t="t" r="r" b="b"/>
            <a:pathLst>
              <a:path w="908402" h="1021720">
                <a:moveTo>
                  <a:pt x="0" y="0"/>
                </a:moveTo>
                <a:lnTo>
                  <a:pt x="908402" y="0"/>
                </a:lnTo>
                <a:lnTo>
                  <a:pt x="908402" y="1021720"/>
                </a:lnTo>
                <a:lnTo>
                  <a:pt x="0" y="1021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91000" y="1299548"/>
            <a:ext cx="10896189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dirty="0"/>
              <a:t>MULTI-EMOTION CLASSIFICATION SYSTEM USING ZERO-SHOT LEARNING: A GRADIO-BASED NLP APPLICATION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3517727" y="6760246"/>
            <a:ext cx="856910" cy="963805"/>
          </a:xfrm>
          <a:custGeom>
            <a:avLst/>
            <a:gdLst/>
            <a:ahLst/>
            <a:cxnLst/>
            <a:rect l="l" t="t" r="r" b="b"/>
            <a:pathLst>
              <a:path w="856910" h="963805">
                <a:moveTo>
                  <a:pt x="0" y="0"/>
                </a:moveTo>
                <a:lnTo>
                  <a:pt x="856910" y="0"/>
                </a:lnTo>
                <a:lnTo>
                  <a:pt x="856910" y="963805"/>
                </a:lnTo>
                <a:lnTo>
                  <a:pt x="0" y="96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55046" y="8889684"/>
            <a:ext cx="2833171" cy="36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3"/>
              </a:lnSpc>
              <a:spcBef>
                <a:spcPct val="0"/>
              </a:spcBef>
            </a:pPr>
            <a:r>
              <a:rPr lang="en-US" sz="1995" b="1" spc="-6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20 November,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85691" y="8864587"/>
            <a:ext cx="4173609" cy="37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49"/>
              </a:lnSpc>
              <a:spcBef>
                <a:spcPct val="0"/>
              </a:spcBef>
            </a:pPr>
            <a:r>
              <a:rPr lang="en-US" sz="2035" b="1" spc="-9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SUDIPTA ROY -20243120070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45261"/>
            <a:ext cx="6764121" cy="298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8784" b="1" spc="-43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Motivation &amp; Method</a:t>
            </a:r>
          </a:p>
          <a:p>
            <a:pPr algn="l">
              <a:lnSpc>
                <a:spcPts val="7379"/>
              </a:lnSpc>
            </a:pPr>
            <a:endParaRPr lang="en-US" sz="8784" b="1" spc="-43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5143500"/>
            <a:ext cx="81153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11268" flipH="1">
            <a:off x="10577227" y="571212"/>
            <a:ext cx="7043407" cy="14609172"/>
          </a:xfrm>
          <a:custGeom>
            <a:avLst/>
            <a:gdLst/>
            <a:ahLst/>
            <a:cxnLst/>
            <a:rect l="l" t="t" r="r" b="b"/>
            <a:pathLst>
              <a:path w="7043407" h="14609172">
                <a:moveTo>
                  <a:pt x="7043407" y="0"/>
                </a:moveTo>
                <a:lnTo>
                  <a:pt x="0" y="0"/>
                </a:lnTo>
                <a:lnTo>
                  <a:pt x="0" y="14609171"/>
                </a:lnTo>
                <a:lnTo>
                  <a:pt x="7043407" y="14609171"/>
                </a:lnTo>
                <a:lnTo>
                  <a:pt x="704340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45127" y="1028700"/>
            <a:ext cx="714173" cy="803263"/>
          </a:xfrm>
          <a:custGeom>
            <a:avLst/>
            <a:gdLst/>
            <a:ahLst/>
            <a:cxnLst/>
            <a:rect l="l" t="t" r="r" b="b"/>
            <a:pathLst>
              <a:path w="714173" h="803263">
                <a:moveTo>
                  <a:pt x="0" y="0"/>
                </a:moveTo>
                <a:lnTo>
                  <a:pt x="714173" y="0"/>
                </a:lnTo>
                <a:lnTo>
                  <a:pt x="714173" y="803263"/>
                </a:lnTo>
                <a:lnTo>
                  <a:pt x="0" y="8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244251"/>
            <a:ext cx="3414902" cy="101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1"/>
              </a:lnSpc>
              <a:spcBef>
                <a:spcPct val="0"/>
              </a:spcBef>
            </a:pPr>
            <a:r>
              <a:rPr lang="en-US" sz="1401" b="1" spc="-4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Understanding subtle emotional signals supports personalization, creative writing, and content moderation beyond simple positive/negative sentiment.</a:t>
            </a:r>
          </a:p>
        </p:txBody>
      </p:sp>
      <p:sp>
        <p:nvSpPr>
          <p:cNvPr id="7" name="AutoShape 7"/>
          <p:cNvSpPr/>
          <p:nvPr/>
        </p:nvSpPr>
        <p:spPr>
          <a:xfrm>
            <a:off x="989278" y="9253538"/>
            <a:ext cx="8154722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788306"/>
            <a:ext cx="3414902" cy="4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b="1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Why emotions?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3602" y="5621865"/>
            <a:ext cx="4937086" cy="260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1"/>
              </a:lnSpc>
            </a:pPr>
            <a:r>
              <a:rPr lang="en-US" sz="3301" b="1" spc="-11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301" spc="-11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Approach:</a:t>
            </a:r>
          </a:p>
          <a:p>
            <a:pPr marL="302520" lvl="1" indent="-151260" algn="l">
              <a:lnSpc>
                <a:spcPts val="1961"/>
              </a:lnSpc>
              <a:buFont typeface="Arial"/>
              <a:buChar char="•"/>
            </a:pPr>
            <a:r>
              <a:rPr lang="en-US" sz="1401" b="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Python + Gradio front end</a:t>
            </a:r>
          </a:p>
          <a:p>
            <a:pPr marL="302520" lvl="1" indent="-151260" algn="l">
              <a:lnSpc>
                <a:spcPts val="1961"/>
              </a:lnSpc>
              <a:buFont typeface="Arial"/>
              <a:buChar char="•"/>
            </a:pPr>
            <a:r>
              <a:rPr lang="en-US" sz="1401" b="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Hugging Face facebook/bart-large-mnli pipeline (zero-shot classification)</a:t>
            </a:r>
          </a:p>
          <a:p>
            <a:pPr marL="302520" lvl="1" indent="-151260" algn="l">
              <a:lnSpc>
                <a:spcPts val="1961"/>
              </a:lnSpc>
              <a:buFont typeface="Arial"/>
              <a:buChar char="•"/>
            </a:pPr>
            <a:r>
              <a:rPr lang="en-US" sz="1401" b="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Map user text → normalized percentages for each emotion.</a:t>
            </a:r>
          </a:p>
          <a:p>
            <a:pPr marL="302520" lvl="1" indent="-151260" algn="l">
              <a:lnSpc>
                <a:spcPts val="1961"/>
              </a:lnSpc>
              <a:spcBef>
                <a:spcPct val="0"/>
              </a:spcBef>
              <a:buFont typeface="Arial"/>
              <a:buChar char="•"/>
            </a:pPr>
            <a:r>
              <a:rPr lang="en-US" sz="1401" b="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Data: No fine-tuning; leverages pre-trained knowledge (saves time, ensures robustness).</a:t>
            </a:r>
          </a:p>
          <a:p>
            <a:pPr algn="l">
              <a:lnSpc>
                <a:spcPts val="1961"/>
              </a:lnSpc>
              <a:spcBef>
                <a:spcPct val="0"/>
              </a:spcBef>
            </a:pPr>
            <a:endParaRPr lang="en-US" sz="1401" b="1" spc="-49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464635"/>
            <a:ext cx="3414902" cy="76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520" lvl="1" indent="-151260" algn="l">
              <a:lnSpc>
                <a:spcPts val="1961"/>
              </a:lnSpc>
              <a:spcBef>
                <a:spcPct val="0"/>
              </a:spcBef>
              <a:buFont typeface="Arial"/>
              <a:buChar char="•"/>
            </a:pPr>
            <a:r>
              <a:rPr lang="en-US" sz="1401" b="1" spc="-4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Task: Multi-label emotion scoring (admiration → surprise).</a:t>
            </a:r>
          </a:p>
          <a:p>
            <a:pPr algn="l">
              <a:lnSpc>
                <a:spcPts val="1961"/>
              </a:lnSpc>
              <a:spcBef>
                <a:spcPct val="0"/>
              </a:spcBef>
            </a:pPr>
            <a:endParaRPr lang="en-US" sz="1401" b="1" spc="-49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0987" y="1028700"/>
            <a:ext cx="7848313" cy="4745017"/>
            <a:chOff x="0" y="0"/>
            <a:chExt cx="3508451" cy="2121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8451" cy="2121177"/>
            </a:xfrm>
            <a:custGeom>
              <a:avLst/>
              <a:gdLst/>
              <a:ahLst/>
              <a:cxnLst/>
              <a:rect l="l" t="t" r="r" b="b"/>
              <a:pathLst>
                <a:path w="3508451" h="2121177">
                  <a:moveTo>
                    <a:pt x="0" y="0"/>
                  </a:moveTo>
                  <a:lnTo>
                    <a:pt x="2966595" y="0"/>
                  </a:lnTo>
                  <a:cubicBezTo>
                    <a:pt x="3266113" y="0"/>
                    <a:pt x="3508451" y="225012"/>
                    <a:pt x="3508451" y="503116"/>
                  </a:cubicBezTo>
                  <a:lnTo>
                    <a:pt x="3508451" y="2121177"/>
                  </a:lnTo>
                  <a:lnTo>
                    <a:pt x="0" y="212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168" b="-51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393465" y="1028700"/>
            <a:ext cx="865835" cy="973843"/>
          </a:xfrm>
          <a:custGeom>
            <a:avLst/>
            <a:gdLst/>
            <a:ahLst/>
            <a:cxnLst/>
            <a:rect l="l" t="t" r="r" b="b"/>
            <a:pathLst>
              <a:path w="865835" h="973843">
                <a:moveTo>
                  <a:pt x="0" y="0"/>
                </a:moveTo>
                <a:lnTo>
                  <a:pt x="865835" y="0"/>
                </a:lnTo>
                <a:lnTo>
                  <a:pt x="865835" y="973843"/>
                </a:lnTo>
                <a:lnTo>
                  <a:pt x="0" y="97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219846" y="6690690"/>
            <a:ext cx="365717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6" y="6671640"/>
            <a:ext cx="4057644" cy="2577135"/>
            <a:chOff x="0" y="0"/>
            <a:chExt cx="1068680" cy="678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8680" cy="678752"/>
            </a:xfrm>
            <a:custGeom>
              <a:avLst/>
              <a:gdLst/>
              <a:ahLst/>
              <a:cxnLst/>
              <a:rect l="l" t="t" r="r" b="b"/>
              <a:pathLst>
                <a:path w="1068680" h="678752">
                  <a:moveTo>
                    <a:pt x="0" y="0"/>
                  </a:moveTo>
                  <a:lnTo>
                    <a:pt x="1068680" y="0"/>
                  </a:lnTo>
                  <a:lnTo>
                    <a:pt x="1068680" y="678752"/>
                  </a:lnTo>
                  <a:lnTo>
                    <a:pt x="0" y="678752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68680" cy="735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05488"/>
            <a:ext cx="8115300" cy="244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7170" b="1" spc="-351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System Design &amp; Implementation</a:t>
            </a:r>
          </a:p>
          <a:p>
            <a:pPr algn="l">
              <a:lnSpc>
                <a:spcPts val="6023"/>
              </a:lnSpc>
            </a:pPr>
            <a:endParaRPr lang="en-US" sz="7170" b="1" spc="-351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755726"/>
            <a:ext cx="9599425" cy="161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440" lvl="1" indent="-197720" algn="just">
              <a:lnSpc>
                <a:spcPts val="2564"/>
              </a:lnSpc>
              <a:buFont typeface="Arial"/>
              <a:buChar char="•"/>
            </a:pPr>
            <a:r>
              <a:rPr lang="en-US" sz="1831" b="1" spc="-6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User inputs free text.</a:t>
            </a:r>
          </a:p>
          <a:p>
            <a:pPr marL="395440" lvl="1" indent="-197720" algn="just">
              <a:lnSpc>
                <a:spcPts val="2564"/>
              </a:lnSpc>
              <a:buFont typeface="Arial"/>
              <a:buChar char="•"/>
            </a:pPr>
            <a:r>
              <a:rPr lang="en-US" sz="1831" b="1" spc="-6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Pipeline trims text, feeds it to model with 27 candidate labels.</a:t>
            </a:r>
          </a:p>
          <a:p>
            <a:pPr marL="395440" lvl="1" indent="-197720" algn="just">
              <a:lnSpc>
                <a:spcPts val="2564"/>
              </a:lnSpc>
              <a:buFont typeface="Arial"/>
              <a:buChar char="•"/>
            </a:pPr>
            <a:r>
              <a:rPr lang="en-US" sz="1831" b="1" spc="-6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returns scores → normalized percentages.</a:t>
            </a:r>
          </a:p>
          <a:p>
            <a:pPr marL="395440" lvl="1" indent="-197720" algn="just">
              <a:lnSpc>
                <a:spcPts val="2564"/>
              </a:lnSpc>
              <a:buFont typeface="Arial"/>
              <a:buChar char="•"/>
            </a:pPr>
            <a:r>
              <a:rPr lang="en-US" sz="1831" b="1" spc="-6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Gradio UI shows dominant emotion + table.</a:t>
            </a:r>
          </a:p>
          <a:p>
            <a:pPr algn="just">
              <a:lnSpc>
                <a:spcPts val="2564"/>
              </a:lnSpc>
              <a:spcBef>
                <a:spcPct val="0"/>
              </a:spcBef>
            </a:pPr>
            <a:endParaRPr lang="en-US" sz="1831" b="1" spc="-64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6" y="4327355"/>
            <a:ext cx="2503399" cy="4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b="1" spc="-9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5964" y="7207859"/>
            <a:ext cx="3210231" cy="186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1"/>
              </a:lnSpc>
            </a:pPr>
            <a:r>
              <a:rPr lang="en-US" sz="2799" b="1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  Key libraries </a:t>
            </a:r>
          </a:p>
          <a:p>
            <a:pPr marL="604519" lvl="1" indent="-302260" algn="just">
              <a:lnSpc>
                <a:spcPts val="2911"/>
              </a:lnSpc>
              <a:buFont typeface="Arial"/>
              <a:buChar char="•"/>
            </a:pPr>
            <a:r>
              <a:rPr lang="en-US" sz="2799" b="1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Gradio </a:t>
            </a:r>
          </a:p>
          <a:p>
            <a:pPr marL="604519" lvl="1" indent="-302260" algn="just">
              <a:lnSpc>
                <a:spcPts val="2911"/>
              </a:lnSpc>
              <a:buFont typeface="Arial"/>
              <a:buChar char="•"/>
            </a:pPr>
            <a:r>
              <a:rPr lang="en-US" sz="2799" b="1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Transformers </a:t>
            </a:r>
          </a:p>
          <a:p>
            <a:pPr marL="604519" lvl="1" indent="-302260" algn="just">
              <a:lnSpc>
                <a:spcPts val="2911"/>
              </a:lnSpc>
              <a:buFont typeface="Arial"/>
              <a:buChar char="•"/>
            </a:pPr>
            <a:r>
              <a:rPr lang="en-US" sz="2799" b="1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Torch</a:t>
            </a:r>
          </a:p>
          <a:p>
            <a:pPr algn="ctr">
              <a:lnSpc>
                <a:spcPts val="2911"/>
              </a:lnSpc>
            </a:pPr>
            <a:endParaRPr lang="en-US" sz="2799" b="1" spc="-97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5219846" y="9244013"/>
            <a:ext cx="365717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13602128" y="6685927"/>
            <a:ext cx="365717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281756" y="7350146"/>
            <a:ext cx="11977544" cy="92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298" b="1" u="sng" spc="-8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Code quality</a:t>
            </a:r>
            <a:r>
              <a:rPr lang="en-US" sz="2298" b="1" spc="-8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: </a:t>
            </a:r>
            <a:r>
              <a:rPr lang="en-US" sz="2298" b="1" spc="-8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Modular functions (analyze emotions, clear fields, table builder), caching guard, requirements + README.</a:t>
            </a:r>
          </a:p>
          <a:p>
            <a:pPr algn="ctr">
              <a:lnSpc>
                <a:spcPts val="2390"/>
              </a:lnSpc>
            </a:pPr>
            <a:endParaRPr lang="en-US" sz="2298" b="1" spc="-8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13602128" y="9253537"/>
            <a:ext cx="365717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2895" y="1185862"/>
            <a:ext cx="6696076" cy="311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6948" b="1" spc="-34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System Walkthrough &amp; Evaluation</a:t>
            </a:r>
          </a:p>
          <a:p>
            <a:pPr algn="l">
              <a:lnSpc>
                <a:spcPts val="5836"/>
              </a:lnSpc>
            </a:pPr>
            <a:endParaRPr lang="en-US" sz="6948" b="1" spc="-34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932956" y="1861135"/>
            <a:ext cx="714173" cy="803263"/>
          </a:xfrm>
          <a:custGeom>
            <a:avLst/>
            <a:gdLst/>
            <a:ahLst/>
            <a:cxnLst/>
            <a:rect l="l" t="t" r="r" b="b"/>
            <a:pathLst>
              <a:path w="714173" h="803263">
                <a:moveTo>
                  <a:pt x="0" y="0"/>
                </a:moveTo>
                <a:lnTo>
                  <a:pt x="714174" y="0"/>
                </a:lnTo>
                <a:lnTo>
                  <a:pt x="714174" y="803262"/>
                </a:lnTo>
                <a:lnTo>
                  <a:pt x="0" y="80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5587" y="9263062"/>
            <a:ext cx="75347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496053" y="1861135"/>
            <a:ext cx="4791947" cy="10635525"/>
            <a:chOff x="0" y="0"/>
            <a:chExt cx="2858770" cy="6344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4"/>
              <a:stretch>
                <a:fillRect l="-147285" r="-1472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0058400" y="3543300"/>
            <a:ext cx="7326344" cy="10361222"/>
          </a:xfrm>
          <a:custGeom>
            <a:avLst/>
            <a:gdLst/>
            <a:ahLst/>
            <a:cxnLst/>
            <a:rect l="l" t="t" r="r" b="b"/>
            <a:pathLst>
              <a:path w="7326344" h="10361222">
                <a:moveTo>
                  <a:pt x="7326344" y="0"/>
                </a:moveTo>
                <a:lnTo>
                  <a:pt x="0" y="0"/>
                </a:lnTo>
                <a:lnTo>
                  <a:pt x="0" y="10361222"/>
                </a:lnTo>
                <a:lnTo>
                  <a:pt x="7326344" y="10361222"/>
                </a:lnTo>
                <a:lnTo>
                  <a:pt x="7326344" y="0"/>
                </a:lnTo>
                <a:close/>
              </a:path>
            </a:pathLst>
          </a:custGeom>
          <a:blipFill>
            <a:blip r:embed="rId5"/>
            <a:stretch>
              <a:fillRect l="-1045" r="-10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92895" y="4122641"/>
            <a:ext cx="8102355" cy="421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444" lvl="1" indent="-256222" algn="l">
              <a:lnSpc>
                <a:spcPts val="3322"/>
              </a:lnSpc>
              <a:buFont typeface="Arial"/>
              <a:buChar char="•"/>
            </a:pPr>
            <a:r>
              <a:rPr lang="en-US" sz="2373" b="1" spc="-8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Flow: user text → zero-shot pipeline (27 labels) → normalized scores → summary + table.</a:t>
            </a:r>
          </a:p>
          <a:p>
            <a:pPr marL="512444" lvl="1" indent="-256222" algn="l">
              <a:lnSpc>
                <a:spcPts val="3322"/>
              </a:lnSpc>
              <a:buFont typeface="Arial"/>
              <a:buChar char="•"/>
            </a:pPr>
            <a:r>
              <a:rPr lang="en-US" sz="2373" b="1" spc="-8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UI highlights: glassmorphic cards, responsive layout, credits “Designed by Sudipta Roy”.</a:t>
            </a:r>
          </a:p>
          <a:p>
            <a:pPr marL="512444" lvl="1" indent="-256222" algn="l">
              <a:lnSpc>
                <a:spcPts val="3322"/>
              </a:lnSpc>
              <a:buFont typeface="Arial"/>
              <a:buChar char="•"/>
            </a:pPr>
            <a:r>
              <a:rPr lang="en-US" sz="2373" b="1" spc="-8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Sample results: joyful text → Joy 78%; complaint → Sadness 42%; romantic text → Romance 51%.</a:t>
            </a:r>
          </a:p>
          <a:p>
            <a:pPr marL="512444" lvl="1" indent="-256222" algn="l">
              <a:lnSpc>
                <a:spcPts val="3322"/>
              </a:lnSpc>
              <a:spcBef>
                <a:spcPct val="0"/>
              </a:spcBef>
              <a:buFont typeface="Arial"/>
              <a:buChar char="•"/>
            </a:pPr>
            <a:r>
              <a:rPr lang="en-US" sz="2373" b="1" spc="-8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Performance: ~0.7 s on CPU, cache guard prevents stale outputs, works offline after local model download.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endParaRPr lang="en-US" sz="2373" b="1" spc="-83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1033462"/>
            <a:ext cx="852094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01574"/>
            <a:ext cx="7516452" cy="114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8916" b="1" spc="-436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7956419" y="2721548"/>
            <a:ext cx="797249" cy="896701"/>
          </a:xfrm>
          <a:custGeom>
            <a:avLst/>
            <a:gdLst/>
            <a:ahLst/>
            <a:cxnLst/>
            <a:rect l="l" t="t" r="r" b="b"/>
            <a:pathLst>
              <a:path w="797249" h="896701">
                <a:moveTo>
                  <a:pt x="0" y="0"/>
                </a:moveTo>
                <a:lnTo>
                  <a:pt x="797249" y="0"/>
                </a:lnTo>
                <a:lnTo>
                  <a:pt x="797249" y="896700"/>
                </a:lnTo>
                <a:lnTo>
                  <a:pt x="0" y="8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766485" y="1484544"/>
            <a:ext cx="7492815" cy="338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8256" lvl="1" indent="-309128" algn="l">
              <a:lnSpc>
                <a:spcPts val="2978"/>
              </a:lnSpc>
              <a:buFont typeface="Arial"/>
              <a:buChar char="•"/>
            </a:pPr>
            <a:r>
              <a:rPr lang="en-US" sz="2863" b="1" spc="-10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Delivered a compliant NLP app meeting all assignment requirements (Python, Gradio, interactive UI, clear labels, documentation).</a:t>
            </a:r>
          </a:p>
          <a:p>
            <a:pPr marL="618256" lvl="1" indent="-309128" algn="l">
              <a:lnSpc>
                <a:spcPts val="2978"/>
              </a:lnSpc>
              <a:buFont typeface="Arial"/>
              <a:buChar char="•"/>
            </a:pPr>
            <a:r>
              <a:rPr lang="en-US" sz="2863" b="1" spc="-10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Demonstrated advanced model usage (zero-shot classification) for nuanced emotion profiling.</a:t>
            </a:r>
          </a:p>
          <a:p>
            <a:pPr marL="618256" lvl="1" indent="-309128" algn="l">
              <a:lnSpc>
                <a:spcPts val="2978"/>
              </a:lnSpc>
              <a:buFont typeface="Arial"/>
              <a:buChar char="•"/>
            </a:pPr>
            <a:r>
              <a:rPr lang="en-US" sz="2863" b="1" spc="-10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Built a premium front end (custom theme, accessible components, clear storytelling).</a:t>
            </a:r>
          </a:p>
          <a:p>
            <a:pPr algn="l">
              <a:lnSpc>
                <a:spcPts val="2978"/>
              </a:lnSpc>
            </a:pPr>
            <a:endParaRPr lang="en-US" sz="2863" b="1" spc="-10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700" y="5143500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47942" y="5429250"/>
            <a:ext cx="5058426" cy="10003814"/>
          </a:xfrm>
          <a:custGeom>
            <a:avLst/>
            <a:gdLst/>
            <a:ahLst/>
            <a:cxnLst/>
            <a:rect l="l" t="t" r="r" b="b"/>
            <a:pathLst>
              <a:path w="5058426" h="10003814">
                <a:moveTo>
                  <a:pt x="0" y="0"/>
                </a:moveTo>
                <a:lnTo>
                  <a:pt x="5058425" y="0"/>
                </a:lnTo>
                <a:lnTo>
                  <a:pt x="5058425" y="10003814"/>
                </a:lnTo>
                <a:lnTo>
                  <a:pt x="0" y="1000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876" t="-9775" r="-164774" b="-121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73008" y="5836137"/>
            <a:ext cx="8225358" cy="3847795"/>
            <a:chOff x="0" y="0"/>
            <a:chExt cx="2166349" cy="10134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6350" cy="1013411"/>
            </a:xfrm>
            <a:custGeom>
              <a:avLst/>
              <a:gdLst/>
              <a:ahLst/>
              <a:cxnLst/>
              <a:rect l="l" t="t" r="r" b="b"/>
              <a:pathLst>
                <a:path w="2166350" h="1013411">
                  <a:moveTo>
                    <a:pt x="0" y="0"/>
                  </a:moveTo>
                  <a:lnTo>
                    <a:pt x="2166350" y="0"/>
                  </a:lnTo>
                  <a:lnTo>
                    <a:pt x="2166350" y="1013411"/>
                  </a:lnTo>
                  <a:lnTo>
                    <a:pt x="0" y="101341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166349" cy="1070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66009" y="6199388"/>
            <a:ext cx="6389035" cy="297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1"/>
              </a:lnSpc>
            </a:pPr>
            <a:r>
              <a:rPr lang="en-US" sz="2482" b="1" spc="-8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Personal learnings:</a:t>
            </a:r>
          </a:p>
          <a:p>
            <a:pPr marL="535954" lvl="1" indent="-267977" algn="l">
              <a:lnSpc>
                <a:spcPts val="2581"/>
              </a:lnSpc>
              <a:buFont typeface="Arial"/>
              <a:buChar char="•"/>
            </a:pPr>
            <a:r>
              <a:rPr lang="en-US" sz="2482" b="1" spc="-86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Gradio’s rapid prototyping enabled quick UI iterations.</a:t>
            </a:r>
          </a:p>
          <a:p>
            <a:pPr marL="535954" lvl="1" indent="-267977" algn="l">
              <a:lnSpc>
                <a:spcPts val="2581"/>
              </a:lnSpc>
              <a:buFont typeface="Arial"/>
              <a:buChar char="•"/>
            </a:pPr>
            <a:r>
              <a:rPr lang="en-US" sz="2482" b="1" spc="-86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Managing transformer caches and large model downloads is key for smooth demos.</a:t>
            </a:r>
          </a:p>
          <a:p>
            <a:pPr marL="535954" lvl="1" indent="-267977" algn="l">
              <a:lnSpc>
                <a:spcPts val="2581"/>
              </a:lnSpc>
              <a:buFont typeface="Arial"/>
              <a:buChar char="•"/>
            </a:pPr>
            <a:r>
              <a:rPr lang="en-US" sz="2482" b="1" spc="-86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UX polish (contrast, spacing, copy) can elevate technical work in presentations.</a:t>
            </a:r>
          </a:p>
          <a:p>
            <a:pPr algn="l">
              <a:lnSpc>
                <a:spcPts val="2581"/>
              </a:lnSpc>
            </a:pPr>
            <a:endParaRPr lang="en-US" sz="2482" b="1" spc="-86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0481" y="7277329"/>
            <a:ext cx="9700412" cy="189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95"/>
              </a:lnSpc>
            </a:pPr>
            <a:r>
              <a:rPr lang="en-US" sz="14875" b="1" spc="-728" dirty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38510" y="5934304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997234"/>
            <a:ext cx="16230600" cy="3158900"/>
            <a:chOff x="0" y="0"/>
            <a:chExt cx="10949501" cy="21310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49500" cy="2131060"/>
            </a:xfrm>
            <a:custGeom>
              <a:avLst/>
              <a:gdLst/>
              <a:ahLst/>
              <a:cxnLst/>
              <a:rect l="l" t="t" r="r" b="b"/>
              <a:pathLst>
                <a:path w="10949500" h="2131060">
                  <a:moveTo>
                    <a:pt x="0" y="0"/>
                  </a:moveTo>
                  <a:lnTo>
                    <a:pt x="9258425" y="0"/>
                  </a:lnTo>
                  <a:cubicBezTo>
                    <a:pt x="10193190" y="0"/>
                    <a:pt x="10949500" y="226060"/>
                    <a:pt x="10949500" y="505460"/>
                  </a:cubicBezTo>
                  <a:lnTo>
                    <a:pt x="10949500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141" b="-1041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338</Words>
  <Application>Microsoft Office PowerPoint</Application>
  <PresentationFormat>Custom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Telegraf Medium</vt:lpstr>
      <vt:lpstr>Calibri</vt:lpstr>
      <vt:lpstr>Arial</vt:lpstr>
      <vt:lpstr>Telegraf Bold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Futuristic AI in the Cybersecurity Frontier Presentation</dc:title>
  <cp:lastModifiedBy>Sudipta Roy</cp:lastModifiedBy>
  <cp:revision>4</cp:revision>
  <dcterms:created xsi:type="dcterms:W3CDTF">2006-08-16T00:00:00Z</dcterms:created>
  <dcterms:modified xsi:type="dcterms:W3CDTF">2025-11-19T19:18:16Z</dcterms:modified>
  <dc:identifier>DAG5J9-CKqI</dc:identifier>
</cp:coreProperties>
</file>